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96" r:id="rId3"/>
    <p:sldId id="278" r:id="rId4"/>
    <p:sldId id="279" r:id="rId5"/>
    <p:sldId id="280" r:id="rId6"/>
    <p:sldId id="281" r:id="rId7"/>
    <p:sldId id="297" r:id="rId8"/>
    <p:sldId id="282" r:id="rId9"/>
    <p:sldId id="283" r:id="rId10"/>
    <p:sldId id="298" r:id="rId11"/>
    <p:sldId id="299" r:id="rId12"/>
    <p:sldId id="300" r:id="rId13"/>
    <p:sldId id="301" r:id="rId14"/>
    <p:sldId id="284" r:id="rId15"/>
    <p:sldId id="285" r:id="rId16"/>
    <p:sldId id="286" r:id="rId17"/>
    <p:sldId id="287" r:id="rId18"/>
    <p:sldId id="288" r:id="rId19"/>
    <p:sldId id="289" r:id="rId20"/>
    <p:sldId id="290" r:id="rId21"/>
    <p:sldId id="291" r:id="rId22"/>
    <p:sldId id="292" r:id="rId23"/>
    <p:sldId id="303" r:id="rId24"/>
    <p:sldId id="304" r:id="rId25"/>
    <p:sldId id="293" r:id="rId26"/>
    <p:sldId id="294" r:id="rId27"/>
    <p:sldId id="305" r:id="rId28"/>
    <p:sldId id="257" r:id="rId29"/>
    <p:sldId id="258" r:id="rId30"/>
    <p:sldId id="259" r:id="rId31"/>
    <p:sldId id="306" r:id="rId32"/>
    <p:sldId id="307" r:id="rId33"/>
    <p:sldId id="260" r:id="rId34"/>
    <p:sldId id="261" r:id="rId35"/>
    <p:sldId id="262" r:id="rId36"/>
    <p:sldId id="263" r:id="rId37"/>
    <p:sldId id="264" r:id="rId38"/>
    <p:sldId id="265" r:id="rId39"/>
    <p:sldId id="266" r:id="rId40"/>
    <p:sldId id="308" r:id="rId41"/>
    <p:sldId id="310" r:id="rId42"/>
    <p:sldId id="311" r:id="rId43"/>
    <p:sldId id="267" r:id="rId44"/>
    <p:sldId id="309" r:id="rId45"/>
    <p:sldId id="268" r:id="rId46"/>
    <p:sldId id="269" r:id="rId47"/>
    <p:sldId id="270" r:id="rId48"/>
    <p:sldId id="271" r:id="rId49"/>
    <p:sldId id="272" r:id="rId50"/>
    <p:sldId id="273" r:id="rId51"/>
    <p:sldId id="274" r:id="rId52"/>
    <p:sldId id="312" r:id="rId53"/>
    <p:sldId id="313" r:id="rId54"/>
    <p:sldId id="314" r:id="rId55"/>
    <p:sldId id="275" r:id="rId56"/>
    <p:sldId id="27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63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8E7865F9-254B-433D-9FD4-A378F4B124C8}"/>
    <pc:docChg chg="modSld">
      <pc:chgData name="Lines, Todd" userId="afaf7c3a-e8aa-4568-882a-02ad8f9e19b0" providerId="ADAL" clId="{8E7865F9-254B-433D-9FD4-A378F4B124C8}" dt="2019-07-03T18:32:30.114" v="2"/>
      <pc:docMkLst>
        <pc:docMk/>
      </pc:docMkLst>
      <pc:sldChg chg="delSp modSp">
        <pc:chgData name="Lines, Todd" userId="afaf7c3a-e8aa-4568-882a-02ad8f9e19b0" providerId="ADAL" clId="{8E7865F9-254B-433D-9FD4-A378F4B124C8}" dt="2019-07-03T18:32:30.114" v="2"/>
        <pc:sldMkLst>
          <pc:docMk/>
          <pc:sldMk cId="0" sldId="267"/>
        </pc:sldMkLst>
        <pc:picChg chg="del mod">
          <ac:chgData name="Lines, Todd" userId="afaf7c3a-e8aa-4568-882a-02ad8f9e19b0" providerId="ADAL" clId="{8E7865F9-254B-433D-9FD4-A378F4B124C8}" dt="2019-07-03T18:32:30.114" v="2"/>
          <ac:picMkLst>
            <pc:docMk/>
            <pc:sldMk cId="0" sldId="267"/>
            <ac:picMk id="6" creationId="{5CA1B303-4486-4B79-8180-F2E75D7C5DBA}"/>
          </ac:picMkLst>
        </pc:pic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987319-CB3A-446C-8A3F-98E20AC16BB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87319-CB3A-446C-8A3F-98E20AC16BB9}" type="datetimeFigureOut">
              <a:rPr lang="en-US" smtClean="0"/>
              <a:t>7/3/2019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987319-CB3A-446C-8A3F-98E20AC16BB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987319-CB3A-446C-8A3F-98E20AC16BB9}" type="datetimeFigureOut">
              <a:rPr lang="en-US" smtClean="0"/>
              <a:t>7/3/2019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987319-CB3A-446C-8A3F-98E20AC16BB9}" type="datetimeFigureOut">
              <a:rPr lang="en-US" smtClean="0"/>
              <a:t>7/3/2019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87319-CB3A-446C-8A3F-98E20AC16BB9}" type="datetimeFigureOut">
              <a:rPr lang="en-US" smtClean="0"/>
              <a:t>7/3/2019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7/3/2019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87319-CB3A-446C-8A3F-98E20AC16BB9}" type="datetimeFigureOut">
              <a:rPr lang="en-US" smtClean="0"/>
              <a:t>7/3/2019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7CC3C-3755-43F9-A8D0-4F5E6CB8BF0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eaLnBrk="1" hangingPunct="1">
              <a:buFontTx/>
              <a:buNone/>
            </a:pPr>
            <a:r>
              <a:rPr lang="en-US" dirty="0"/>
              <a:t>I have a ray of light traveling from left to right across the room near the front. Can you see the ray?</a:t>
            </a:r>
          </a:p>
          <a:p>
            <a:pPr marL="609600" indent="-609600" eaLnBrk="1" hangingPunct="1">
              <a:buFontTx/>
              <a:buAutoNum type="alphaLcParenR"/>
            </a:pPr>
            <a:r>
              <a:rPr lang="en-US" dirty="0"/>
              <a:t>No</a:t>
            </a:r>
          </a:p>
          <a:p>
            <a:pPr marL="609600" indent="-609600" eaLnBrk="1" hangingPunct="1">
              <a:buFontTx/>
              <a:buAutoNum type="alphaLcParenR"/>
            </a:pPr>
            <a:r>
              <a:rPr lang="en-US" dirty="0"/>
              <a:t>Yes</a:t>
            </a:r>
          </a:p>
          <a:p>
            <a:pPr marL="609600" indent="-609600" eaLnBrk="1" hangingPunct="1">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1</a:t>
            </a:fld>
            <a:endParaRPr lang="en-US"/>
          </a:p>
        </p:txBody>
      </p:sp>
    </p:spTree>
    <p:extLst>
      <p:ext uri="{BB962C8B-B14F-4D97-AF65-F5344CB8AC3E}">
        <p14:creationId xmlns:p14="http://schemas.microsoft.com/office/powerpoint/2010/main" val="1645093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eaLnBrk="1" hangingPunct="1">
              <a:buFontTx/>
              <a:buNone/>
            </a:pPr>
            <a:r>
              <a:rPr lang="en-US"/>
              <a:t>Are most natural surfaces diffuse or specular reflectors?</a:t>
            </a:r>
          </a:p>
          <a:p>
            <a:pPr marL="609600" indent="-609600" eaLnBrk="1" hangingPunct="1">
              <a:buFontTx/>
              <a:buAutoNum type="alphaLcParenR"/>
            </a:pPr>
            <a:r>
              <a:rPr lang="en-US"/>
              <a:t>Diffuse</a:t>
            </a:r>
          </a:p>
          <a:p>
            <a:pPr marL="609600" indent="-609600" eaLnBrk="1" hangingPunct="1">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10</a:t>
            </a:fld>
            <a:endParaRPr lang="en-US"/>
          </a:p>
        </p:txBody>
      </p:sp>
    </p:spTree>
    <p:extLst>
      <p:ext uri="{BB962C8B-B14F-4D97-AF65-F5344CB8AC3E}">
        <p14:creationId xmlns:p14="http://schemas.microsoft.com/office/powerpoint/2010/main" val="2409704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225425" y="1309688"/>
            <a:ext cx="4222750" cy="4525962"/>
          </a:xfrm>
        </p:spPr>
        <p:txBody>
          <a:bodyPr/>
          <a:lstStyle/>
          <a:p>
            <a:pPr eaLnBrk="1" hangingPunct="1">
              <a:lnSpc>
                <a:spcPct val="129000"/>
              </a:lnSpc>
              <a:buFontTx/>
              <a:buNone/>
              <a:defRPr/>
            </a:pPr>
            <a:r>
              <a:rPr lang="en-US" sz="2800" b="1">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sz="2800" b="1"/>
          </a:p>
          <a:p>
            <a:pPr eaLnBrk="1" hangingPunct="1">
              <a:defRPr/>
            </a:pPr>
            <a:endParaRPr lang="en-US" sz="280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11</a:t>
            </a:fld>
            <a:endParaRPr lang="en-US"/>
          </a:p>
        </p:txBody>
      </p:sp>
      <p:sp>
        <p:nvSpPr>
          <p:cNvPr id="155653" name="Oval 6"/>
          <p:cNvSpPr>
            <a:spLocks noChangeArrowheads="1"/>
          </p:cNvSpPr>
          <p:nvPr/>
        </p:nvSpPr>
        <p:spPr bwMode="auto">
          <a:xfrm>
            <a:off x="7318375" y="5719763"/>
            <a:ext cx="258763" cy="269875"/>
          </a:xfrm>
          <a:prstGeom prst="ellipse">
            <a:avLst/>
          </a:prstGeom>
          <a:solidFill>
            <a:schemeClr val="tx1"/>
          </a:solidFill>
          <a:ln w="9525">
            <a:noFill/>
            <a:round/>
            <a:headEnd/>
            <a:tailEnd/>
          </a:ln>
        </p:spPr>
        <p:txBody>
          <a:bodyPr wrap="none" anchor="ctr">
            <a:spAutoFit/>
          </a:bodyPr>
          <a:lstStyle/>
          <a:p>
            <a:endParaRPr lang="en-US"/>
          </a:p>
        </p:txBody>
      </p:sp>
      <p:sp>
        <p:nvSpPr>
          <p:cNvPr id="155654" name="Rectangle 7"/>
          <p:cNvSpPr>
            <a:spLocks noChangeArrowheads="1"/>
          </p:cNvSpPr>
          <p:nvPr/>
        </p:nvSpPr>
        <p:spPr bwMode="auto">
          <a:xfrm>
            <a:off x="6753225" y="2039938"/>
            <a:ext cx="115888" cy="1577975"/>
          </a:xfrm>
          <a:prstGeom prst="rect">
            <a:avLst/>
          </a:prstGeom>
          <a:solidFill>
            <a:srgbClr val="C0C0C0"/>
          </a:solidFill>
          <a:ln w="9525">
            <a:solidFill>
              <a:srgbClr val="B2B2B2"/>
            </a:solidFill>
            <a:miter lim="800000"/>
            <a:headEnd/>
            <a:tailEnd/>
          </a:ln>
        </p:spPr>
        <p:txBody>
          <a:bodyPr anchor="ctr">
            <a:spAutoFit/>
          </a:bodyPr>
          <a:lstStyle/>
          <a:p>
            <a:endParaRPr lang="en-US"/>
          </a:p>
        </p:txBody>
      </p:sp>
      <p:sp>
        <p:nvSpPr>
          <p:cNvPr id="155655" name="Oval 8"/>
          <p:cNvSpPr>
            <a:spLocks noChangeArrowheads="1"/>
          </p:cNvSpPr>
          <p:nvPr/>
        </p:nvSpPr>
        <p:spPr bwMode="auto">
          <a:xfrm>
            <a:off x="4973638" y="2128838"/>
            <a:ext cx="258762" cy="269875"/>
          </a:xfrm>
          <a:prstGeom prst="ellipse">
            <a:avLst/>
          </a:prstGeom>
          <a:solidFill>
            <a:srgbClr val="CCFFFF"/>
          </a:solidFill>
          <a:ln w="9525">
            <a:solidFill>
              <a:schemeClr val="tx1"/>
            </a:solidFill>
            <a:round/>
            <a:headEnd/>
            <a:tailEnd/>
          </a:ln>
        </p:spPr>
        <p:txBody>
          <a:bodyPr wrap="none" anchor="ctr">
            <a:spAutoFit/>
          </a:bodyPr>
          <a:lstStyle/>
          <a:p>
            <a:endParaRPr lang="en-US"/>
          </a:p>
        </p:txBody>
      </p:sp>
      <p:sp>
        <p:nvSpPr>
          <p:cNvPr id="155656" name="Oval 9"/>
          <p:cNvSpPr>
            <a:spLocks noChangeArrowheads="1"/>
          </p:cNvSpPr>
          <p:nvPr/>
        </p:nvSpPr>
        <p:spPr bwMode="auto">
          <a:xfrm>
            <a:off x="5976938" y="3711575"/>
            <a:ext cx="258762" cy="269875"/>
          </a:xfrm>
          <a:prstGeom prst="ellipse">
            <a:avLst/>
          </a:prstGeom>
          <a:solidFill>
            <a:srgbClr val="FFFF99"/>
          </a:solidFill>
          <a:ln w="9525">
            <a:solidFill>
              <a:schemeClr val="tx1"/>
            </a:solidFill>
            <a:round/>
            <a:headEnd/>
            <a:tailEnd/>
          </a:ln>
        </p:spPr>
        <p:txBody>
          <a:bodyPr wrap="none" anchor="ctr">
            <a:spAutoFit/>
          </a:bodyPr>
          <a:lstStyle/>
          <a:p>
            <a:endParaRPr lang="en-US"/>
          </a:p>
        </p:txBody>
      </p:sp>
      <p:sp>
        <p:nvSpPr>
          <p:cNvPr id="155657" name="Oval 10"/>
          <p:cNvSpPr>
            <a:spLocks noChangeArrowheads="1"/>
          </p:cNvSpPr>
          <p:nvPr/>
        </p:nvSpPr>
        <p:spPr bwMode="auto">
          <a:xfrm>
            <a:off x="7315200" y="3705225"/>
            <a:ext cx="260350" cy="269875"/>
          </a:xfrm>
          <a:prstGeom prst="ellipse">
            <a:avLst/>
          </a:prstGeom>
          <a:solidFill>
            <a:schemeClr val="tx1"/>
          </a:solidFill>
          <a:ln w="9525">
            <a:noFill/>
            <a:round/>
            <a:headEnd/>
            <a:tailEnd/>
          </a:ln>
        </p:spPr>
        <p:txBody>
          <a:bodyPr wrap="none" anchor="ctr">
            <a:spAutoFit/>
          </a:bodyPr>
          <a:lstStyle/>
          <a:p>
            <a:endParaRPr lang="en-US"/>
          </a:p>
        </p:txBody>
      </p:sp>
      <p:sp>
        <p:nvSpPr>
          <p:cNvPr id="155658" name="Oval 11"/>
          <p:cNvSpPr>
            <a:spLocks noChangeArrowheads="1"/>
          </p:cNvSpPr>
          <p:nvPr/>
        </p:nvSpPr>
        <p:spPr bwMode="auto">
          <a:xfrm>
            <a:off x="6673850" y="3268663"/>
            <a:ext cx="258763" cy="268287"/>
          </a:xfrm>
          <a:prstGeom prst="ellipse">
            <a:avLst/>
          </a:prstGeom>
          <a:solidFill>
            <a:schemeClr val="tx1"/>
          </a:solidFill>
          <a:ln w="9525">
            <a:noFill/>
            <a:round/>
            <a:headEnd/>
            <a:tailEnd/>
          </a:ln>
        </p:spPr>
        <p:txBody>
          <a:bodyPr wrap="none" anchor="ctr">
            <a:spAutoFit/>
          </a:bodyPr>
          <a:lstStyle/>
          <a:p>
            <a:endParaRPr lang="en-US"/>
          </a:p>
        </p:txBody>
      </p:sp>
      <p:sp>
        <p:nvSpPr>
          <p:cNvPr id="155659" name="Oval 12"/>
          <p:cNvSpPr>
            <a:spLocks noChangeArrowheads="1"/>
          </p:cNvSpPr>
          <p:nvPr/>
        </p:nvSpPr>
        <p:spPr bwMode="auto">
          <a:xfrm>
            <a:off x="8485188" y="2114550"/>
            <a:ext cx="258762" cy="269875"/>
          </a:xfrm>
          <a:prstGeom prst="ellipse">
            <a:avLst/>
          </a:prstGeom>
          <a:solidFill>
            <a:schemeClr val="tx1"/>
          </a:solidFill>
          <a:ln w="9525">
            <a:noFill/>
            <a:round/>
            <a:headEnd/>
            <a:tailEnd/>
          </a:ln>
        </p:spPr>
        <p:txBody>
          <a:bodyPr wrap="none" anchor="ctr">
            <a:spAutoFit/>
          </a:bodyPr>
          <a:lstStyle/>
          <a:p>
            <a:endParaRPr lang="en-US"/>
          </a:p>
        </p:txBody>
      </p:sp>
      <p:sp>
        <p:nvSpPr>
          <p:cNvPr id="155660" name="Text Box 13"/>
          <p:cNvSpPr txBox="1">
            <a:spLocks noChangeArrowheads="1"/>
          </p:cNvSpPr>
          <p:nvPr/>
        </p:nvSpPr>
        <p:spPr bwMode="auto">
          <a:xfrm>
            <a:off x="5962650" y="3709988"/>
            <a:ext cx="319088" cy="312737"/>
          </a:xfrm>
          <a:prstGeom prst="rect">
            <a:avLst/>
          </a:prstGeom>
          <a:noFill/>
          <a:ln w="9525">
            <a:noFill/>
            <a:miter lim="800000"/>
            <a:headEnd/>
            <a:tailEnd/>
          </a:ln>
        </p:spPr>
        <p:txBody>
          <a:bodyPr wrap="none">
            <a:spAutoFit/>
          </a:bodyPr>
          <a:lstStyle/>
          <a:p>
            <a:pPr eaLnBrk="0" hangingPunct="0">
              <a:lnSpc>
                <a:spcPct val="90000"/>
              </a:lnSpc>
            </a:pPr>
            <a:r>
              <a:rPr lang="en-US" sz="1600" b="1" dirty="0"/>
              <a:t>S</a:t>
            </a:r>
            <a:endParaRPr lang="en-US" sz="2000" dirty="0"/>
          </a:p>
        </p:txBody>
      </p:sp>
      <p:sp>
        <p:nvSpPr>
          <p:cNvPr id="155661" name="Text Box 14"/>
          <p:cNvSpPr txBox="1">
            <a:spLocks noChangeArrowheads="1"/>
          </p:cNvSpPr>
          <p:nvPr/>
        </p:nvSpPr>
        <p:spPr bwMode="auto">
          <a:xfrm>
            <a:off x="4948238" y="2111375"/>
            <a:ext cx="342900" cy="312738"/>
          </a:xfrm>
          <a:prstGeom prst="rect">
            <a:avLst/>
          </a:prstGeom>
          <a:noFill/>
          <a:ln w="9525">
            <a:noFill/>
            <a:miter lim="800000"/>
            <a:headEnd/>
            <a:tailEnd/>
          </a:ln>
        </p:spPr>
        <p:txBody>
          <a:bodyPr wrap="none">
            <a:spAutoFit/>
          </a:bodyPr>
          <a:lstStyle/>
          <a:p>
            <a:pPr eaLnBrk="0" hangingPunct="0">
              <a:lnSpc>
                <a:spcPct val="90000"/>
              </a:lnSpc>
            </a:pPr>
            <a:r>
              <a:rPr lang="en-US" sz="1600" b="1" dirty="0"/>
              <a:t>O</a:t>
            </a:r>
            <a:endParaRPr lang="en-US" sz="2000" dirty="0"/>
          </a:p>
        </p:txBody>
      </p:sp>
      <p:sp>
        <p:nvSpPr>
          <p:cNvPr id="155662" name="Text Box 15"/>
          <p:cNvSpPr txBox="1">
            <a:spLocks noChangeArrowheads="1"/>
          </p:cNvSpPr>
          <p:nvPr/>
        </p:nvSpPr>
        <p:spPr bwMode="auto">
          <a:xfrm>
            <a:off x="6643688" y="3251200"/>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1</a:t>
            </a:r>
            <a:endParaRPr lang="en-US" sz="2000">
              <a:solidFill>
                <a:srgbClr val="00DFCA"/>
              </a:solidFill>
            </a:endParaRPr>
          </a:p>
        </p:txBody>
      </p:sp>
      <p:sp>
        <p:nvSpPr>
          <p:cNvPr id="155663" name="Text Box 16"/>
          <p:cNvSpPr txBox="1">
            <a:spLocks noChangeArrowheads="1"/>
          </p:cNvSpPr>
          <p:nvPr/>
        </p:nvSpPr>
        <p:spPr bwMode="auto">
          <a:xfrm>
            <a:off x="7278688" y="36861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2</a:t>
            </a:r>
            <a:endParaRPr lang="en-US" sz="2000">
              <a:solidFill>
                <a:srgbClr val="00DFCA"/>
              </a:solidFill>
            </a:endParaRPr>
          </a:p>
        </p:txBody>
      </p:sp>
      <p:sp>
        <p:nvSpPr>
          <p:cNvPr id="155664" name="Text Box 17"/>
          <p:cNvSpPr txBox="1">
            <a:spLocks noChangeArrowheads="1"/>
          </p:cNvSpPr>
          <p:nvPr/>
        </p:nvSpPr>
        <p:spPr bwMode="auto">
          <a:xfrm>
            <a:off x="8453438" y="20986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3</a:t>
            </a:r>
            <a:endParaRPr lang="en-US" sz="2000">
              <a:solidFill>
                <a:srgbClr val="00DFCA"/>
              </a:solidFill>
            </a:endParaRPr>
          </a:p>
        </p:txBody>
      </p:sp>
      <p:sp>
        <p:nvSpPr>
          <p:cNvPr id="155665" name="Text Box 18"/>
          <p:cNvSpPr txBox="1">
            <a:spLocks noChangeArrowheads="1"/>
          </p:cNvSpPr>
          <p:nvPr/>
        </p:nvSpPr>
        <p:spPr bwMode="auto">
          <a:xfrm>
            <a:off x="7288213" y="569912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4</a:t>
            </a:r>
            <a:endParaRPr lang="en-US" sz="2000">
              <a:solidFill>
                <a:srgbClr val="00DFCA"/>
              </a:solidFill>
            </a:endParaRPr>
          </a:p>
        </p:txBody>
      </p:sp>
      <p:sp>
        <p:nvSpPr>
          <p:cNvPr id="155666" name="Text Box 19"/>
          <p:cNvSpPr txBox="1">
            <a:spLocks noChangeArrowheads="1"/>
          </p:cNvSpPr>
          <p:nvPr/>
        </p:nvSpPr>
        <p:spPr bwMode="auto">
          <a:xfrm>
            <a:off x="6397625" y="1738313"/>
            <a:ext cx="931863" cy="366712"/>
          </a:xfrm>
          <a:prstGeom prst="rect">
            <a:avLst/>
          </a:prstGeom>
          <a:noFill/>
          <a:ln w="9525">
            <a:noFill/>
            <a:miter lim="800000"/>
            <a:headEnd/>
            <a:tailEnd/>
          </a:ln>
        </p:spPr>
        <p:txBody>
          <a:bodyPr wrap="none">
            <a:spAutoFit/>
          </a:bodyPr>
          <a:lstStyle/>
          <a:p>
            <a:pPr eaLnBrk="0" hangingPunct="0">
              <a:lnSpc>
                <a:spcPct val="90000"/>
              </a:lnSpc>
            </a:pPr>
            <a:r>
              <a:rPr lang="en-US" sz="2000" b="1">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12</a:t>
            </a:fld>
            <a:endParaRPr lang="en-US"/>
          </a:p>
        </p:txBody>
      </p:sp>
      <p:sp>
        <p:nvSpPr>
          <p:cNvPr id="156675" name="Text Box 3"/>
          <p:cNvSpPr txBox="1">
            <a:spLocks noChangeArrowheads="1"/>
          </p:cNvSpPr>
          <p:nvPr/>
        </p:nvSpPr>
        <p:spPr bwMode="auto">
          <a:xfrm>
            <a:off x="762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457200" y="1266825"/>
            <a:ext cx="8229600" cy="2087563"/>
          </a:xfrm>
        </p:spPr>
        <p:txBody>
          <a:bodyPr/>
          <a:lstStyle/>
          <a:p>
            <a:pPr eaLnBrk="1" hangingPunct="1">
              <a:lnSpc>
                <a:spcPct val="139000"/>
              </a:lnSpc>
              <a:buFontTx/>
              <a:buNone/>
              <a:defRPr/>
            </a:pPr>
            <a:r>
              <a:rPr lang="en-US" sz="2800" b="1" dirty="0"/>
              <a:t>When watching the Moon over the ocean, you often see a long streak of light on the surface of the water.  This occurs because:</a:t>
            </a:r>
            <a:endParaRPr lang="en-US" sz="2800" b="1" dirty="0">
              <a:effectLst>
                <a:outerShdw blurRad="38100" dist="38100" dir="2700000" algn="tl">
                  <a:srgbClr val="C0C0C0"/>
                </a:outerShdw>
              </a:effectLst>
            </a:endParaRPr>
          </a:p>
          <a:p>
            <a:pPr eaLnBrk="1" hangingPunct="1">
              <a:defRPr/>
            </a:pPr>
            <a:endParaRPr lang="en-US" sz="2800"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13</a:t>
            </a:fld>
            <a:endParaRPr lang="en-US"/>
          </a:p>
        </p:txBody>
      </p:sp>
      <p:sp>
        <p:nvSpPr>
          <p:cNvPr id="157701" name="Text Box 4"/>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6321425" y="3263900"/>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649288" y="3287713"/>
            <a:ext cx="5068887" cy="2794000"/>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457200" y="1600200"/>
            <a:ext cx="3733800" cy="4525963"/>
          </a:xfrm>
        </p:spPr>
        <p:txBody>
          <a:bodyPr/>
          <a:lstStyle/>
          <a:p>
            <a:pPr>
              <a:lnSpc>
                <a:spcPct val="90000"/>
              </a:lnSpc>
            </a:pPr>
            <a:r>
              <a:rPr lang="en-US" sz="2800"/>
              <a:t>Assume the angle between two mirrors is 90</a:t>
            </a:r>
            <a:r>
              <a:rPr lang="en-US" sz="2800" baseline="30000"/>
              <a:t>o</a:t>
            </a:r>
            <a:endParaRPr lang="en-US" sz="2800"/>
          </a:p>
          <a:p>
            <a:pPr>
              <a:lnSpc>
                <a:spcPct val="90000"/>
              </a:lnSpc>
            </a:pPr>
            <a:r>
              <a:rPr lang="en-US" sz="2800"/>
              <a:t>The reflected beam returns to the source parallel to its original path</a:t>
            </a:r>
          </a:p>
          <a:p>
            <a:pPr>
              <a:lnSpc>
                <a:spcPct val="90000"/>
              </a:lnSpc>
            </a:pPr>
            <a:r>
              <a:rPr lang="en-US" sz="2800"/>
              <a:t>This phenomenon is called </a:t>
            </a:r>
            <a:r>
              <a:rPr lang="en-US" sz="2800" i="1"/>
              <a:t>retroreflection</a:t>
            </a:r>
            <a:endParaRPr lang="en-US" sz="2800"/>
          </a:p>
          <a:p>
            <a:pPr>
              <a:lnSpc>
                <a:spcPct val="90000"/>
              </a:lnSpc>
            </a:pPr>
            <a:endParaRPr lang="en-US" sz="2800"/>
          </a:p>
        </p:txBody>
      </p:sp>
      <p:grpSp>
        <p:nvGrpSpPr>
          <p:cNvPr id="2" name="Group 4"/>
          <p:cNvGrpSpPr>
            <a:grpSpLocks/>
          </p:cNvGrpSpPr>
          <p:nvPr/>
        </p:nvGrpSpPr>
        <p:grpSpPr bwMode="auto">
          <a:xfrm>
            <a:off x="5257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b="0">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457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4724400" y="2133600"/>
            <a:ext cx="3962400" cy="3062288"/>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914400" y="1219200"/>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5029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5943600" y="3276600"/>
            <a:ext cx="2747963" cy="279082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457200" y="1600200"/>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3962400" y="1371600"/>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5410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457200" y="3276600"/>
            <a:ext cx="3657600" cy="2743200"/>
          </a:xfrm>
          <a:prstGeom prst="rect">
            <a:avLst/>
          </a:prstGeom>
          <a:noFill/>
        </p:spPr>
      </p:pic>
      <p:sp>
        <p:nvSpPr>
          <p:cNvPr id="174088" name="Rectangle 8"/>
          <p:cNvSpPr>
            <a:spLocks noChangeArrowheads="1"/>
          </p:cNvSpPr>
          <p:nvPr/>
        </p:nvSpPr>
        <p:spPr bwMode="auto">
          <a:xfrm>
            <a:off x="228600" y="6172200"/>
            <a:ext cx="3352800" cy="457200"/>
          </a:xfrm>
          <a:prstGeom prst="rect">
            <a:avLst/>
          </a:prstGeom>
          <a:noFill/>
          <a:ln w="9525" algn="ctr">
            <a:noFill/>
            <a:miter lim="800000"/>
            <a:headEnd/>
            <a:tailEnd/>
          </a:ln>
          <a:effectLst/>
        </p:spPr>
        <p:txBody>
          <a:bodyPr>
            <a:spAutoFit/>
          </a:bodyPr>
          <a:lstStyle/>
          <a:p>
            <a:r>
              <a:rPr lang="en-US" sz="1200" b="0"/>
              <a:t>http://www.arrl.org/news/features/2002/01/21/1/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381000" y="1295400"/>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3505200" y="4343400"/>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790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644525" y="4622800"/>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644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609600" y="5541963"/>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630238"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4295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2514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838200" y="5327650"/>
            <a:ext cx="2057400" cy="274638"/>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533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b="0">
                <a:latin typeface="Times New Roman" pitchFamily="18" charset="0"/>
              </a:rPr>
              <a:t>Metal “Mirror”</a:t>
            </a:r>
          </a:p>
        </p:txBody>
      </p:sp>
      <p:sp>
        <p:nvSpPr>
          <p:cNvPr id="89110" name="Rectangle 22"/>
          <p:cNvSpPr>
            <a:spLocks noChangeArrowheads="1"/>
          </p:cNvSpPr>
          <p:nvPr/>
        </p:nvSpPr>
        <p:spPr bwMode="auto">
          <a:xfrm>
            <a:off x="3473450" y="5326063"/>
            <a:ext cx="2165350" cy="274637"/>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3362325"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3200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3228975" y="4875213"/>
            <a:ext cx="304800" cy="288925"/>
          </a:xfrm>
          <a:prstGeom prst="rect">
            <a:avLst/>
          </a:prstGeom>
          <a:noFill/>
          <a:ln w="12700">
            <a:noFill/>
            <a:miter lim="800000"/>
            <a:headEnd type="none" w="sm" len="sm"/>
            <a:tailEnd type="none" w="sm" len="sm"/>
          </a:ln>
          <a:effectLst/>
        </p:spPr>
        <p:txBody>
          <a:bodyPr>
            <a:spAutoFit/>
          </a:bodyPr>
          <a:lstStyle/>
          <a:p>
            <a:pPr>
              <a:lnSpc>
                <a:spcPct val="40000"/>
              </a:lnSpc>
            </a:pPr>
            <a:r>
              <a:rPr lang="en-US" sz="1600" b="0">
                <a:solidFill>
                  <a:schemeClr val="bg2"/>
                </a:solidFill>
                <a:latin typeface="Times New Roman" pitchFamily="18" charset="0"/>
              </a:rPr>
              <a:t>+-</a:t>
            </a:r>
          </a:p>
        </p:txBody>
      </p:sp>
      <p:sp>
        <p:nvSpPr>
          <p:cNvPr id="89114" name="Rectangle 26"/>
          <p:cNvSpPr>
            <a:spLocks noChangeArrowheads="1"/>
          </p:cNvSpPr>
          <p:nvPr/>
        </p:nvSpPr>
        <p:spPr bwMode="auto">
          <a:xfrm>
            <a:off x="5867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b="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6324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eaLnBrk="1" hangingPunct="1">
              <a:buFontTx/>
              <a:buNone/>
            </a:pPr>
            <a:r>
              <a:rPr lang="en-US" dirty="0"/>
              <a:t>A laser beam is incident on a glass sheet. There is no apparent reflected ray. We might conclude that…</a:t>
            </a:r>
          </a:p>
          <a:p>
            <a:pPr marL="609600" indent="-609600" eaLnBrk="1" hangingPunct="1">
              <a:buFontTx/>
              <a:buAutoNum type="alphaLcParenR"/>
            </a:pPr>
            <a:r>
              <a:rPr lang="en-US" dirty="0"/>
              <a:t>The glass has a high index of refraction</a:t>
            </a:r>
          </a:p>
          <a:p>
            <a:pPr marL="609600" indent="-609600" eaLnBrk="1" hangingPunct="1">
              <a:buFontTx/>
              <a:buAutoNum type="alphaLcParenR"/>
            </a:pPr>
            <a:r>
              <a:rPr lang="en-US" dirty="0"/>
              <a:t>The glass surface is rough</a:t>
            </a:r>
          </a:p>
          <a:p>
            <a:pPr marL="609600" indent="-609600" eaLnBrk="1" hangingPunct="1">
              <a:buFontTx/>
              <a:buAutoNum type="alphaLcParenR"/>
            </a:pPr>
            <a:r>
              <a:rPr lang="en-US" dirty="0"/>
              <a:t>The glass has a low index of refraction</a:t>
            </a:r>
          </a:p>
          <a:p>
            <a:pPr marL="609600" indent="-609600" eaLnBrk="1" hangingPunct="1">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2</a:t>
            </a:fld>
            <a:endParaRPr lang="en-US"/>
          </a:p>
        </p:txBody>
      </p:sp>
    </p:spTree>
    <p:extLst>
      <p:ext uri="{BB962C8B-B14F-4D97-AF65-F5344CB8AC3E}">
        <p14:creationId xmlns:p14="http://schemas.microsoft.com/office/powerpoint/2010/main" val="2252365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2057400"/>
            <a:ext cx="8824948" cy="36957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2003425" y="1189038"/>
            <a:ext cx="5135563" cy="448786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355600" y="1339850"/>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eaLnBrk="1" hangingPunct="1">
              <a:lnSpc>
                <a:spcPct val="80000"/>
              </a:lnSpc>
              <a:buFontTx/>
              <a:buAutoNum type="alphaLcParenR"/>
              <a:defRPr/>
            </a:pPr>
            <a:r>
              <a:rPr lang="en-US" sz="2000" b="1">
                <a:solidFill>
                  <a:schemeClr val="tx2"/>
                </a:solidFill>
              </a:rPr>
              <a:t>0.5 m</a:t>
            </a:r>
          </a:p>
          <a:p>
            <a:pPr marL="762000" lvl="1" indent="-304800" eaLnBrk="1" hangingPunct="1">
              <a:lnSpc>
                <a:spcPct val="80000"/>
              </a:lnSpc>
              <a:buFontTx/>
              <a:buAutoNum type="alphaLcParenR"/>
              <a:defRPr/>
            </a:pPr>
            <a:r>
              <a:rPr lang="en-US" sz="2000" b="1">
                <a:solidFill>
                  <a:schemeClr val="tx2"/>
                </a:solidFill>
              </a:rPr>
              <a:t>1.0 m </a:t>
            </a:r>
          </a:p>
          <a:p>
            <a:pPr marL="762000" lvl="1" indent="-304800" eaLnBrk="1" hangingPunct="1">
              <a:lnSpc>
                <a:spcPct val="80000"/>
              </a:lnSpc>
              <a:buFontTx/>
              <a:buAutoNum type="alphaLcParenR"/>
              <a:defRPr/>
            </a:pPr>
            <a:r>
              <a:rPr lang="en-US" sz="2000" b="1">
                <a:solidFill>
                  <a:schemeClr val="tx2"/>
                </a:solidFill>
              </a:rPr>
              <a:t>1.5 m</a:t>
            </a:r>
          </a:p>
          <a:p>
            <a:pPr marL="762000" lvl="1" indent="-304800" eaLnBrk="1" hangingPunct="1">
              <a:lnSpc>
                <a:spcPct val="80000"/>
              </a:lnSpc>
              <a:buFontTx/>
              <a:buAutoNum type="alphaLcParenR"/>
              <a:defRPr/>
            </a:pPr>
            <a:r>
              <a:rPr lang="en-US" sz="2000" b="1">
                <a:solidFill>
                  <a:schemeClr val="tx2"/>
                </a:solidFill>
              </a:rPr>
              <a:t>2.0 m</a:t>
            </a:r>
          </a:p>
          <a:p>
            <a:pPr marL="762000" lvl="1" indent="-304800" eaLnBrk="1" hangingPunct="1">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23</a:t>
            </a:fld>
            <a:endParaRPr lang="en-US"/>
          </a:p>
        </p:txBody>
      </p:sp>
      <p:grpSp>
        <p:nvGrpSpPr>
          <p:cNvPr id="2" name="Group 4"/>
          <p:cNvGrpSpPr>
            <a:grpSpLocks/>
          </p:cNvGrpSpPr>
          <p:nvPr/>
        </p:nvGrpSpPr>
        <p:grpSpPr bwMode="auto">
          <a:xfrm>
            <a:off x="4981575" y="1423988"/>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spid="_x0000_s1026" name="Clip" r:id="rId3" imgW="2287080" imgH="2021400" progId="">
                    <p:embed/>
                  </p:oleObj>
                </mc:Choice>
                <mc:Fallback>
                  <p:oleObj name="Clip" r:id="rId3" imgW="2287080" imgH="2021400" progId="">
                    <p:embed/>
                    <p:pic>
                      <p:nvPicPr>
                        <p:cNvPr id="12290" name="Object 5"/>
                        <p:cNvPicPr>
                          <a:picLocks noChangeAspect="1" noChangeArrowheads="1"/>
                        </p:cNvPicPr>
                        <p:nvPr/>
                      </p:nvPicPr>
                      <p:blipFill>
                        <a:blip r:embed="rId4">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801"/>
              <a:ext cx="1366" cy="1850"/>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spid="_x0000_s1027" name="Clip" r:id="rId5" imgW="1599480" imgH="2287080" progId="">
                    <p:embed/>
                  </p:oleObj>
                </mc:Choice>
                <mc:Fallback>
                  <p:oleObj name="Clip" r:id="rId5" imgW="1599480" imgH="2287080" progId="">
                    <p:embed/>
                    <p:pic>
                      <p:nvPicPr>
                        <p:cNvPr id="1229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223.13.11</a:t>
            </a:r>
          </a:p>
        </p:txBody>
      </p:sp>
      <p:sp>
        <p:nvSpPr>
          <p:cNvPr id="3" name="Content Placeholder 2"/>
          <p:cNvSpPr>
            <a:spLocks noGrp="1"/>
          </p:cNvSpPr>
          <p:nvPr>
            <p:ph idx="1"/>
          </p:nvPr>
        </p:nvSpPr>
        <p:spPr>
          <a:xfrm>
            <a:off x="457200" y="1600200"/>
            <a:ext cx="4489554" cy="4525963"/>
          </a:xfrm>
        </p:spPr>
        <p:txBody>
          <a:bodyPr>
            <a:normAutofit fontScale="85000" lnSpcReduction="20000"/>
          </a:bodyPr>
          <a:lstStyle/>
          <a:p>
            <a:pPr>
              <a:buNone/>
            </a:pPr>
            <a:r>
              <a:rPr lang="en-US" dirty="0"/>
              <a:t>The image of the man’s face in the small mirror will be half a meter away. How far away from the large mirror will the image of this image be?</a:t>
            </a:r>
          </a:p>
          <a:p>
            <a:pPr marL="514350" indent="-514350">
              <a:buAutoNum type="alphaLcParenR"/>
            </a:pPr>
            <a:r>
              <a:rPr lang="en-US" dirty="0"/>
              <a:t>Half a meter</a:t>
            </a:r>
          </a:p>
          <a:p>
            <a:pPr marL="514350" indent="-514350">
              <a:buAutoNum type="alphaLcParenR"/>
            </a:pPr>
            <a:r>
              <a:rPr lang="en-US" dirty="0"/>
              <a:t>A meter</a:t>
            </a:r>
          </a:p>
          <a:p>
            <a:pPr marL="514350" indent="-514350">
              <a:buAutoNum type="alphaLcParenR"/>
            </a:pPr>
            <a:r>
              <a:rPr lang="en-US" dirty="0"/>
              <a:t>1.5 meters</a:t>
            </a:r>
          </a:p>
          <a:p>
            <a:pPr marL="514350" indent="-514350">
              <a:buAutoNum type="alphaLcParenR"/>
            </a:pPr>
            <a:r>
              <a:rPr lang="en-US" dirty="0"/>
              <a:t>2 meters</a:t>
            </a:r>
          </a:p>
          <a:p>
            <a:pPr marL="514350" indent="-514350">
              <a:buAutoNum type="alphaLcParenR"/>
            </a:pPr>
            <a:r>
              <a:rPr lang="en-US" dirty="0"/>
              <a:t>What are you talking about?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24</a:t>
            </a:fld>
            <a:endParaRPr lang="en-US"/>
          </a:p>
        </p:txBody>
      </p:sp>
      <p:pic>
        <p:nvPicPr>
          <p:cNvPr id="2518018" name="Picture 2"/>
          <p:cNvPicPr>
            <a:picLocks noChangeAspect="1" noChangeArrowheads="1"/>
          </p:cNvPicPr>
          <p:nvPr/>
        </p:nvPicPr>
        <p:blipFill>
          <a:blip r:embed="rId2" cstate="print"/>
          <a:srcRect/>
          <a:stretch>
            <a:fillRect/>
          </a:stretch>
        </p:blipFill>
        <p:spPr bwMode="auto">
          <a:xfrm>
            <a:off x="5180507" y="2113613"/>
            <a:ext cx="2827893" cy="2804618"/>
          </a:xfrm>
          <a:prstGeom prst="rect">
            <a:avLst/>
          </a:prstGeom>
          <a:noFill/>
          <a:ln w="9525">
            <a:noFill/>
            <a:miter lim="800000"/>
            <a:headEnd/>
            <a:tailEnd/>
          </a:ln>
          <a:effectLst/>
        </p:spPr>
      </p:pic>
    </p:spTree>
    <p:extLst>
      <p:ext uri="{BB962C8B-B14F-4D97-AF65-F5344CB8AC3E}">
        <p14:creationId xmlns:p14="http://schemas.microsoft.com/office/powerpoint/2010/main" val="393023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419350" y="1308100"/>
            <a:ext cx="4305300" cy="424815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2" name="Picture 4"/>
          <p:cNvPicPr>
            <a:picLocks noChangeAspect="1" noChangeArrowheads="1"/>
          </p:cNvPicPr>
          <p:nvPr/>
        </p:nvPicPr>
        <p:blipFill>
          <a:blip r:embed="rId2" cstate="print"/>
          <a:srcRect/>
          <a:stretch>
            <a:fillRect/>
          </a:stretch>
        </p:blipFill>
        <p:spPr bwMode="auto">
          <a:xfrm>
            <a:off x="1066800" y="1981200"/>
            <a:ext cx="6709035" cy="25146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27</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321593"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843088"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729162"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729581"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527300"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04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263900"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241550" y="3130550"/>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930775" y="4495800"/>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26607" y="3931443"/>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2160588"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2478088"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2825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91150" y="3708400"/>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29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048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676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2184400" y="1319213"/>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2789238" y="2535238"/>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2751138" y="2824163"/>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3224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5514975" y="1320800"/>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5359400" y="2747963"/>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5194300" y="2679700"/>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31</a:t>
            </a:fld>
            <a:endParaRPr lang="en-US"/>
          </a:p>
        </p:txBody>
      </p:sp>
    </p:spTree>
    <p:extLst>
      <p:ext uri="{BB962C8B-B14F-4D97-AF65-F5344CB8AC3E}">
        <p14:creationId xmlns:p14="http://schemas.microsoft.com/office/powerpoint/2010/main" val="778997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32</a:t>
            </a:fld>
            <a:endParaRPr lang="en-US"/>
          </a:p>
        </p:txBody>
      </p:sp>
    </p:spTree>
    <p:extLst>
      <p:ext uri="{BB962C8B-B14F-4D97-AF65-F5344CB8AC3E}">
        <p14:creationId xmlns:p14="http://schemas.microsoft.com/office/powerpoint/2010/main" val="713789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40</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41</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42</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44</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pic>
        <p:nvPicPr>
          <p:cNvPr id="2052" name="Picture 4"/>
          <p:cNvPicPr>
            <a:picLocks noChangeAspect="1" noChangeArrowheads="1"/>
          </p:cNvPicPr>
          <p:nvPr/>
        </p:nvPicPr>
        <p:blipFill>
          <a:blip r:embed="rId3" cstate="print"/>
          <a:srcRect/>
          <a:stretch>
            <a:fillRect/>
          </a:stretch>
        </p:blipFill>
        <p:spPr bwMode="auto">
          <a:xfrm>
            <a:off x="430213" y="5029200"/>
            <a:ext cx="1711343" cy="112395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087437"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493419" y="3725069"/>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494631"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290762"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570037"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028156"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005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695825" y="4510088"/>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092451" y="3944937"/>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3894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5278438" y="1335088"/>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5124451" y="2762250"/>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4959351" y="2693987"/>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52</a:t>
            </a:fld>
            <a:endParaRPr lang="en-US"/>
          </a:p>
        </p:txBody>
      </p:sp>
    </p:spTree>
    <p:extLst>
      <p:ext uri="{BB962C8B-B14F-4D97-AF65-F5344CB8AC3E}">
        <p14:creationId xmlns:p14="http://schemas.microsoft.com/office/powerpoint/2010/main" val="596552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53</a:t>
            </a:fld>
            <a:endParaRPr lang="en-US"/>
          </a:p>
        </p:txBody>
      </p:sp>
    </p:spTree>
    <p:extLst>
      <p:ext uri="{BB962C8B-B14F-4D97-AF65-F5344CB8AC3E}">
        <p14:creationId xmlns:p14="http://schemas.microsoft.com/office/powerpoint/2010/main" val="1957286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54</a:t>
            </a:fld>
            <a:endParaRPr lang="en-US"/>
          </a:p>
        </p:txBody>
      </p:sp>
    </p:spTree>
    <p:extLst>
      <p:ext uri="{BB962C8B-B14F-4D97-AF65-F5344CB8AC3E}">
        <p14:creationId xmlns:p14="http://schemas.microsoft.com/office/powerpoint/2010/main" val="3855450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2404125" y="5324393"/>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1907092"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2199193" y="3870670"/>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1960274" y="2715765"/>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1303049" y="1728339"/>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2265074" y="2220466"/>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5421023"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3825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2071399" y="2815778"/>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796637" y="2171252"/>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529013" y="5195440"/>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eaLnBrk="1" hangingPunct="1">
              <a:lnSpc>
                <a:spcPct val="90000"/>
              </a:lnSpc>
              <a:buFontTx/>
              <a:buNone/>
            </a:pPr>
            <a:r>
              <a:rPr lang="en-US" sz="2400"/>
              <a:t>I have a neat demo on the board where light goes from left to right. You can see the path the light takes. How can this be?</a:t>
            </a:r>
          </a:p>
          <a:p>
            <a:pPr marL="609600" indent="-609600" eaLnBrk="1" hangingPunct="1">
              <a:lnSpc>
                <a:spcPct val="90000"/>
              </a:lnSpc>
              <a:buFontTx/>
              <a:buAutoNum type="alphaLcParenR"/>
            </a:pPr>
            <a:r>
              <a:rPr lang="en-US" sz="2400"/>
              <a:t>The light ray is a different color than the laser, so I can see it.</a:t>
            </a:r>
          </a:p>
          <a:p>
            <a:pPr marL="609600" indent="-609600" eaLnBrk="1" hangingPunct="1">
              <a:lnSpc>
                <a:spcPct val="90000"/>
              </a:lnSpc>
              <a:buFontTx/>
              <a:buAutoNum type="alphaLcParenR"/>
            </a:pPr>
            <a:r>
              <a:rPr lang="en-US" sz="2400"/>
              <a:t>The light ray must follow the law of reflection, so it must be bouncing back along it’s original path</a:t>
            </a:r>
          </a:p>
          <a:p>
            <a:pPr marL="609600" indent="-609600" eaLnBrk="1" hangingPunct="1">
              <a:lnSpc>
                <a:spcPct val="90000"/>
              </a:lnSpc>
              <a:buFontTx/>
              <a:buAutoNum type="alphaLcParenR"/>
            </a:pPr>
            <a:r>
              <a:rPr lang="en-US" sz="2400"/>
              <a:t>The light ray must be hitting dust in the air as it travels, so we see the scattered light from the dust.</a:t>
            </a:r>
          </a:p>
          <a:p>
            <a:pPr marL="609600" indent="-609600" eaLnBrk="1" hangingPunct="1">
              <a:lnSpc>
                <a:spcPct val="90000"/>
              </a:lnSpc>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7</a:t>
            </a:fld>
            <a:endParaRPr lang="en-US"/>
          </a:p>
        </p:txBody>
      </p:sp>
    </p:spTree>
    <p:extLst>
      <p:ext uri="{BB962C8B-B14F-4D97-AF65-F5344CB8AC3E}">
        <p14:creationId xmlns:p14="http://schemas.microsoft.com/office/powerpoint/2010/main" val="269938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4790281"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2586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65312"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90207" y="2866231"/>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2832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3883025" y="3432175"/>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4668980" y="3449638"/>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1631</Words>
  <Application>Microsoft Office PowerPoint</Application>
  <PresentationFormat>On-screen Show (4:3)</PresentationFormat>
  <Paragraphs>270</Paragraphs>
  <Slides>56</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Symbol</vt:lpstr>
      <vt:lpstr>Tahoma</vt:lpstr>
      <vt:lpstr>Times</vt:lpstr>
      <vt:lpstr>Times New Roman</vt:lpstr>
      <vt:lpstr>Office Theme</vt:lpstr>
      <vt:lpstr>Clip</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Question 223.13.11</vt:lpstr>
      <vt:lpstr>PowerPoint Presentation</vt:lpstr>
      <vt:lpstr>PowerPoint Presentation</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6</cp:revision>
  <dcterms:created xsi:type="dcterms:W3CDTF">2011-11-28T15:16:17Z</dcterms:created>
  <dcterms:modified xsi:type="dcterms:W3CDTF">2019-07-03T18:32:34Z</dcterms:modified>
</cp:coreProperties>
</file>